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5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>
        <p:scale>
          <a:sx n="98" d="100"/>
          <a:sy n="98" d="100"/>
        </p:scale>
        <p:origin x="-134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כ"ד/חשון/תשע"ד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28,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/>
              <a:t>What can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chemeClr val="accent5"/>
                </a:solidFill>
              </a:rPr>
              <a:t>population </a:t>
            </a:r>
            <a:r>
              <a:rPr lang="en-US" sz="4400" b="1" dirty="0">
                <a:solidFill>
                  <a:schemeClr val="accent5"/>
                </a:solidFill>
              </a:rPr>
              <a:t>genetics </a:t>
            </a:r>
            <a:r>
              <a:rPr lang="en-US" sz="4400" b="1" dirty="0" smtClean="0">
                <a:solidFill>
                  <a:schemeClr val="accent5"/>
                </a:solidFill>
              </a:rPr>
              <a:t/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tell </a:t>
            </a:r>
            <a:r>
              <a:rPr lang="en-US" sz="4400" b="1" dirty="0"/>
              <a:t>us about 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>
                <a:solidFill>
                  <a:srgbClr val="00B050"/>
                </a:solidFill>
              </a:rPr>
              <a:t>rate?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</a:t>
            </a:r>
            <a:r>
              <a:rPr lang="en-US" sz="2500" dirty="0" smtClean="0"/>
              <a:t>lab – the Evolutionary theory lab</a:t>
            </a:r>
            <a:endParaRPr lang="en-US" sz="2500" dirty="0" smtClean="0"/>
          </a:p>
          <a:p>
            <a:pPr rtl="0"/>
            <a:r>
              <a:rPr lang="en-US" dirty="0">
                <a:solidFill>
                  <a:schemeClr val="tx1"/>
                </a:solidFill>
              </a:rPr>
              <a:t>Molecular </a:t>
            </a:r>
            <a:r>
              <a:rPr lang="en-US" dirty="0" smtClean="0">
                <a:solidFill>
                  <a:schemeClr val="tx1"/>
                </a:solidFill>
              </a:rPr>
              <a:t>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</a:t>
            </a:r>
            <a:r>
              <a:rPr lang="en-US" dirty="0" smtClean="0">
                <a:solidFill>
                  <a:schemeClr val="tx1"/>
                </a:solidFill>
              </a:rPr>
              <a:t>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22 October 2013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</a:t>
            </a:r>
            <a:r>
              <a:rPr lang="en-US" b="0" dirty="0" smtClean="0"/>
              <a:t>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  <a:endParaRPr lang="en-US" b="0" dirty="0" smtClean="0"/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</a:t>
            </a:r>
            <a:r>
              <a:rPr lang="en-US" b="0" dirty="0" smtClean="0"/>
              <a:t>(</a:t>
            </a:r>
            <a:r>
              <a:rPr lang="en-US" b="0" dirty="0" smtClean="0"/>
              <a:t>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</a:t>
            </a:r>
            <a:r>
              <a:rPr lang="en-US" sz="1400" dirty="0" smtClean="0"/>
              <a:t>et al</a:t>
            </a:r>
            <a:r>
              <a:rPr lang="en-US" sz="1400" dirty="0" smtClean="0"/>
              <a:t>. Gen Res </a:t>
            </a:r>
            <a:r>
              <a:rPr lang="en-US" sz="1400" dirty="0" smtClean="0"/>
              <a:t>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</a:t>
            </a:r>
            <a:r>
              <a:rPr lang="en-US" sz="1400" dirty="0" smtClean="0"/>
              <a:t>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</a:t>
            </a:r>
            <a:r>
              <a:rPr lang="en-US" sz="1400" dirty="0" smtClean="0"/>
              <a:t>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2329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Evolution</a:t>
            </a:r>
            <a:r>
              <a:rPr lang="en-US" sz="2400" dirty="0" smtClean="0"/>
              <a:t> of the </a:t>
            </a:r>
            <a:r>
              <a:rPr lang="en-US" sz="2400" dirty="0" smtClean="0">
                <a:solidFill>
                  <a:srgbClr val="00B050"/>
                </a:solidFill>
              </a:rPr>
              <a:t>mutation rate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Static and dynamic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5"/>
                </a:solidFill>
              </a:rPr>
              <a:t>Stress-induced mutation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Evoluti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>
                <a:solidFill>
                  <a:srgbClr val="0070C0"/>
                </a:solidFill>
              </a:rPr>
              <a:t>n</a:t>
            </a:r>
            <a:r>
              <a:rPr lang="en-US" sz="2400" dirty="0" smtClean="0"/>
              <a:t> of </a:t>
            </a:r>
            <a:r>
              <a:rPr lang="en-US" sz="2400" dirty="0">
                <a:solidFill>
                  <a:schemeClr val="accent5"/>
                </a:solidFill>
              </a:rPr>
              <a:t>Stress-induced </a:t>
            </a:r>
            <a:r>
              <a:rPr lang="en-US" sz="2400" dirty="0">
                <a:solidFill>
                  <a:schemeClr val="accent5"/>
                </a:solidFill>
              </a:rPr>
              <a:t>mutation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Consequences of </a:t>
            </a:r>
            <a:r>
              <a:rPr lang="en-US" sz="2400" dirty="0">
                <a:solidFill>
                  <a:schemeClr val="accent5"/>
                </a:solidFill>
              </a:rPr>
              <a:t>Stress-induced </a:t>
            </a:r>
            <a:r>
              <a:rPr lang="en-US" sz="2400" dirty="0">
                <a:solidFill>
                  <a:schemeClr val="accent5"/>
                </a:solidFill>
              </a:rPr>
              <a:t>mutation</a:t>
            </a:r>
            <a:endParaRPr lang="he-IL" sz="2400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</a:t>
            </a:r>
            <a:r>
              <a:rPr lang="en-US" b="0" dirty="0" smtClean="0"/>
              <a:t>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</a:t>
            </a:r>
            <a:r>
              <a:rPr lang="en-US" b="0" dirty="0" smtClean="0"/>
              <a:t>barrier </a:t>
            </a:r>
            <a:r>
              <a:rPr lang="en-US" b="0" dirty="0" smtClean="0"/>
              <a:t>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/>
          <a:lstStyle/>
          <a:p>
            <a:pPr algn="l" rtl="0"/>
            <a:r>
              <a:rPr lang="en-US" b="0" dirty="0" smtClean="0"/>
              <a:t>The Red Queen hypothesis (</a:t>
            </a:r>
            <a:r>
              <a:rPr lang="en-US" b="0" dirty="0"/>
              <a:t>van </a:t>
            </a:r>
            <a:r>
              <a:rPr lang="en-US" b="0" dirty="0" err="1" smtClean="0"/>
              <a:t>Valen</a:t>
            </a:r>
            <a:r>
              <a:rPr lang="en-US" b="0" dirty="0" smtClean="0"/>
              <a:t>, 1973):</a:t>
            </a:r>
          </a:p>
          <a:p>
            <a:pPr algn="l" rtl="0"/>
            <a:r>
              <a:rPr lang="en-US" dirty="0" smtClean="0"/>
              <a:t>“It takes all the running you can do, to keep in the same place.”</a:t>
            </a:r>
            <a:r>
              <a:rPr lang="en-US" b="0" dirty="0" smtClean="0"/>
              <a:t> </a:t>
            </a:r>
          </a:p>
          <a:p>
            <a:pPr rtl="0"/>
            <a:r>
              <a:rPr lang="en-US" sz="1600" b="0" dirty="0" smtClean="0"/>
              <a:t> - Lewis </a:t>
            </a:r>
            <a:r>
              <a:rPr lang="en-US" sz="1600" b="0" dirty="0" err="1" smtClean="0"/>
              <a:t>Carrol</a:t>
            </a:r>
            <a:r>
              <a:rPr lang="en-US" sz="1600" b="0" dirty="0" smtClean="0"/>
              <a:t>, Through the Looking Glass</a:t>
            </a:r>
          </a:p>
          <a:p>
            <a:pPr algn="l" rtl="0"/>
            <a:endParaRPr lang="en-US" b="0" dirty="0" smtClean="0"/>
          </a:p>
          <a:p>
            <a:pPr algn="l" rtl="0"/>
            <a:endParaRPr lang="en-US" b="0" dirty="0" smtClean="0"/>
          </a:p>
          <a:p>
            <a:pPr algn="l" rtl="0"/>
            <a:r>
              <a:rPr lang="en-US" b="0" dirty="0" smtClean="0"/>
              <a:t>What </a:t>
            </a:r>
            <a:r>
              <a:rPr lang="en-US" b="0" dirty="0" smtClean="0"/>
              <a:t>happens when the environment changes frequently?</a:t>
            </a:r>
            <a:endParaRPr lang="en-US" sz="16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</a:t>
            </a:r>
            <a:r>
              <a:rPr lang="en-US" b="0" dirty="0" smtClean="0"/>
              <a:t>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</a:t>
            </a:r>
            <a:r>
              <a:rPr lang="en-US" b="0" dirty="0" smtClean="0"/>
              <a:t>is wasteful without the </a:t>
            </a:r>
            <a:r>
              <a:rPr lang="en-US" b="0" dirty="0" smtClean="0"/>
              <a:t>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  <a:endParaRPr lang="en-US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</a:t>
            </a:r>
            <a:r>
              <a:rPr lang="en-US" dirty="0" smtClean="0"/>
              <a:t>second </a:t>
            </a:r>
            <a:r>
              <a:rPr lang="en-US" dirty="0" smtClean="0"/>
              <a:t>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fitness(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fitness(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𝑛𝑜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𝑚𝑢𝑡𝑎𝑡𝑖𝑜𝑛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𝑚𝑒𝑎𝑛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</a:t>
                </a:r>
                <a:r>
                  <a:rPr lang="en-US" b="0" dirty="0" smtClean="0"/>
                  <a:t>some algebraic </a:t>
                </a:r>
                <a:r>
                  <a:rPr lang="en-US" b="0" dirty="0" smtClean="0"/>
                  <a:t>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𝑚𝑒𝑎𝑛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𝑓𝑖𝑡𝑛𝑒𝑠𝑠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</a:t>
                </a:r>
                <a:r>
                  <a:rPr lang="en-US" b="0" dirty="0" smtClean="0"/>
                  <a:t>: </a:t>
                </a:r>
                <a:endParaRPr lang="en-US" b="0" dirty="0" smtClean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𝑠𝑡𝑎𝑏𝑙𝑒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𝑚𝑒𝑎𝑛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  <a:endParaRPr lang="en-US" dirty="0" smtClean="0"/>
              </a:p>
              <a:p>
                <a:pPr algn="ctr" rtl="0"/>
                <a:r>
                  <a:rPr lang="en-US" dirty="0" smtClean="0"/>
                  <a:t>the product of the </a:t>
                </a:r>
                <a:r>
                  <a:rPr lang="en-US" dirty="0" smtClean="0"/>
                  <a:t>fitness of the wild-type </a:t>
                </a:r>
                <a:r>
                  <a:rPr lang="en-US" dirty="0" smtClean="0"/>
                  <a:t>and </a:t>
                </a:r>
              </a:p>
              <a:p>
                <a:pPr algn="ctr" rtl="0"/>
                <a:r>
                  <a:rPr lang="en-US" dirty="0" smtClean="0"/>
                  <a:t>the </a:t>
                </a:r>
                <a:r>
                  <a:rPr lang="en-US" dirty="0" smtClean="0"/>
                  <a:t>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𝑠𝑡𝑎𝑏𝑙𝑒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𝑚𝑒𝑎𝑛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</a:t>
            </a:r>
            <a:r>
              <a:rPr lang="en-US" sz="2400" b="0" dirty="0" smtClean="0"/>
              <a:t>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161</TotalTime>
  <Words>1300</Words>
  <Application>Microsoft Office PowerPoint</Application>
  <PresentationFormat>On-screen Show (4:3)</PresentationFormat>
  <Paragraphs>302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Essential</vt:lpstr>
      <vt:lpstr>What can  population genetics  tell us about the  evolution  of the  mutation rate?</vt:lpstr>
      <vt:lpstr>Overview</vt:lpstr>
      <vt:lpstr>Evolution in a static environment</vt:lpstr>
      <vt:lpstr>Evolution in a static environment</vt:lpstr>
      <vt:lpstr>Single locus model</vt:lpstr>
      <vt:lpstr>Single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Mutators in adaptive evolution</vt:lpstr>
      <vt:lpstr>Adaptation with mutator alleles</vt:lpstr>
      <vt:lpstr>Rise and fall of the mutator allele</vt:lpstr>
      <vt:lpstr>Variability in mutation rates</vt:lpstr>
      <vt:lpstr>Variability in mutation rates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20</cp:revision>
  <dcterms:created xsi:type="dcterms:W3CDTF">2013-10-16T06:44:56Z</dcterms:created>
  <dcterms:modified xsi:type="dcterms:W3CDTF">2013-10-28T12:14:50Z</dcterms:modified>
</cp:coreProperties>
</file>